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648"/>
  </p:normalViewPr>
  <p:slideViewPr>
    <p:cSldViewPr snapToGrid="0">
      <p:cViewPr varScale="1">
        <p:scale>
          <a:sx n="115" d="100"/>
          <a:sy n="115" d="100"/>
        </p:scale>
        <p:origin x="232"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299AC73D-14B6-4447-BC63-5FC0FD873896}" type="datetimeFigureOut">
              <a:rPr lang="en-US" smtClean="0"/>
              <a:t>6/7/24</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ECCB83FE-C1BD-E44F-8EA4-F6C44E16A47E}" type="slidenum">
              <a:rPr lang="en-US" smtClean="0"/>
              <a:t>‹#›</a:t>
            </a:fld>
            <a:endParaRPr lang="en-US"/>
          </a:p>
        </p:txBody>
      </p:sp>
    </p:spTree>
    <p:extLst>
      <p:ext uri="{BB962C8B-B14F-4D97-AF65-F5344CB8AC3E}">
        <p14:creationId xmlns:p14="http://schemas.microsoft.com/office/powerpoint/2010/main" val="171854988"/>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9AC73D-14B6-4447-BC63-5FC0FD873896}" type="datetimeFigureOut">
              <a:rPr lang="en-US" smtClean="0"/>
              <a:t>6/7/24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B83FE-C1BD-E44F-8EA4-F6C44E16A47E}" type="slidenum">
              <a:rPr lang="en-US" smtClean="0"/>
              <a:t>‹#›</a:t>
            </a:fld>
            <a:endParaRPr lang="en-US"/>
          </a:p>
        </p:txBody>
      </p:sp>
    </p:spTree>
    <p:extLst>
      <p:ext uri="{BB962C8B-B14F-4D97-AF65-F5344CB8AC3E}">
        <p14:creationId xmlns:p14="http://schemas.microsoft.com/office/powerpoint/2010/main" val="3253824138"/>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299AC73D-14B6-4447-BC63-5FC0FD873896}" type="datetimeFigureOut">
              <a:rPr lang="en-US" smtClean="0"/>
              <a:t>6/7/24</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ECCB83FE-C1BD-E44F-8EA4-F6C44E16A47E}" type="slidenum">
              <a:rPr lang="en-US" smtClean="0"/>
              <a:t>‹#›</a:t>
            </a:fld>
            <a:endParaRPr lang="en-US"/>
          </a:p>
        </p:txBody>
      </p:sp>
    </p:spTree>
    <p:extLst>
      <p:ext uri="{BB962C8B-B14F-4D97-AF65-F5344CB8AC3E}">
        <p14:creationId xmlns:p14="http://schemas.microsoft.com/office/powerpoint/2010/main" val="3881565166"/>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9AC73D-14B6-4447-BC63-5FC0FD873896}" type="datetimeFigureOut">
              <a:rPr lang="en-US" smtClean="0"/>
              <a:t>6/7/24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CB83FE-C1BD-E44F-8EA4-F6C44E16A47E}" type="slidenum">
              <a:rPr lang="en-US" smtClean="0"/>
              <a:t>‹#›</a:t>
            </a:fld>
            <a:endParaRPr lang="en-US"/>
          </a:p>
        </p:txBody>
      </p:sp>
    </p:spTree>
    <p:extLst>
      <p:ext uri="{BB962C8B-B14F-4D97-AF65-F5344CB8AC3E}">
        <p14:creationId xmlns:p14="http://schemas.microsoft.com/office/powerpoint/2010/main" val="212715917"/>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299AC73D-14B6-4447-BC63-5FC0FD873896}" type="datetimeFigureOut">
              <a:rPr lang="en-US" smtClean="0"/>
              <a:t>6/7/24</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ECCB83FE-C1BD-E44F-8EA4-F6C44E16A47E}" type="slidenum">
              <a:rPr lang="en-US" smtClean="0"/>
              <a:t>‹#›</a:t>
            </a:fld>
            <a:endParaRPr lang="en-US"/>
          </a:p>
        </p:txBody>
      </p:sp>
    </p:spTree>
    <p:extLst>
      <p:ext uri="{BB962C8B-B14F-4D97-AF65-F5344CB8AC3E}">
        <p14:creationId xmlns:p14="http://schemas.microsoft.com/office/powerpoint/2010/main" val="1606415189"/>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299AC73D-14B6-4447-BC63-5FC0FD873896}" type="datetimeFigureOut">
              <a:rPr lang="en-US" smtClean="0"/>
              <a:t>6/7/24</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ECCB83FE-C1BD-E44F-8EA4-F6C44E16A47E}" type="slidenum">
              <a:rPr lang="en-US" smtClean="0"/>
              <a:t>‹#›</a:t>
            </a:fld>
            <a:endParaRPr lang="en-US"/>
          </a:p>
        </p:txBody>
      </p:sp>
    </p:spTree>
    <p:extLst>
      <p:ext uri="{BB962C8B-B14F-4D97-AF65-F5344CB8AC3E}">
        <p14:creationId xmlns:p14="http://schemas.microsoft.com/office/powerpoint/2010/main" val="1673615188"/>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299AC73D-14B6-4447-BC63-5FC0FD873896}" type="datetimeFigureOut">
              <a:rPr lang="en-US" smtClean="0"/>
              <a:t>6/7/24</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ECCB83FE-C1BD-E44F-8EA4-F6C44E16A47E}" type="slidenum">
              <a:rPr lang="en-US" smtClean="0"/>
              <a:t>‹#›</a:t>
            </a:fld>
            <a:endParaRPr lang="en-US"/>
          </a:p>
        </p:txBody>
      </p:sp>
    </p:spTree>
    <p:extLst>
      <p:ext uri="{BB962C8B-B14F-4D97-AF65-F5344CB8AC3E}">
        <p14:creationId xmlns:p14="http://schemas.microsoft.com/office/powerpoint/2010/main" val="2210003249"/>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9AC73D-14B6-4447-BC63-5FC0FD873896}" type="datetimeFigureOut">
              <a:rPr lang="en-US" smtClean="0"/>
              <a:t>6/7/24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CB83FE-C1BD-E44F-8EA4-F6C44E16A47E}" type="slidenum">
              <a:rPr lang="en-US" smtClean="0"/>
              <a:t>‹#›</a:t>
            </a:fld>
            <a:endParaRPr lang="en-US"/>
          </a:p>
        </p:txBody>
      </p:sp>
    </p:spTree>
    <p:extLst>
      <p:ext uri="{BB962C8B-B14F-4D97-AF65-F5344CB8AC3E}">
        <p14:creationId xmlns:p14="http://schemas.microsoft.com/office/powerpoint/2010/main" val="1591889178"/>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299AC73D-14B6-4447-BC63-5FC0FD873896}" type="datetimeFigureOut">
              <a:rPr lang="en-US" smtClean="0"/>
              <a:t>6/7/24</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ECCB83FE-C1BD-E44F-8EA4-F6C44E16A47E}" type="slidenum">
              <a:rPr lang="en-US" smtClean="0"/>
              <a:t>‹#›</a:t>
            </a:fld>
            <a:endParaRPr lang="en-US"/>
          </a:p>
        </p:txBody>
      </p:sp>
    </p:spTree>
    <p:extLst>
      <p:ext uri="{BB962C8B-B14F-4D97-AF65-F5344CB8AC3E}">
        <p14:creationId xmlns:p14="http://schemas.microsoft.com/office/powerpoint/2010/main" val="3448824867"/>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9AC73D-14B6-4447-BC63-5FC0FD873896}" type="datetimeFigureOut">
              <a:rPr lang="en-US" smtClean="0"/>
              <a:t>6/7/24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CB83FE-C1BD-E44F-8EA4-F6C44E16A47E}" type="slidenum">
              <a:rPr lang="en-US" smtClean="0"/>
              <a:t>‹#›</a:t>
            </a:fld>
            <a:endParaRPr lang="en-US"/>
          </a:p>
        </p:txBody>
      </p:sp>
    </p:spTree>
    <p:extLst>
      <p:ext uri="{BB962C8B-B14F-4D97-AF65-F5344CB8AC3E}">
        <p14:creationId xmlns:p14="http://schemas.microsoft.com/office/powerpoint/2010/main" val="1026537198"/>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299AC73D-14B6-4447-BC63-5FC0FD873896}" type="datetimeFigureOut">
              <a:rPr lang="en-US" smtClean="0"/>
              <a:t>6/7/24</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ECCB83FE-C1BD-E44F-8EA4-F6C44E16A47E}" type="slidenum">
              <a:rPr lang="en-US" smtClean="0"/>
              <a:t>‹#›</a:t>
            </a:fld>
            <a:endParaRPr lang="en-US"/>
          </a:p>
        </p:txBody>
      </p:sp>
    </p:spTree>
    <p:extLst>
      <p:ext uri="{BB962C8B-B14F-4D97-AF65-F5344CB8AC3E}">
        <p14:creationId xmlns:p14="http://schemas.microsoft.com/office/powerpoint/2010/main" val="1910133094"/>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299AC73D-14B6-4447-BC63-5FC0FD873896}" type="datetimeFigureOut">
              <a:rPr lang="en-US" smtClean="0"/>
              <a:t>6/7/24</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ECCB83FE-C1BD-E44F-8EA4-F6C44E16A47E}" type="slidenum">
              <a:rPr lang="en-US" smtClean="0"/>
              <a:t>‹#›</a:t>
            </a:fld>
            <a:endParaRPr lang="en-US"/>
          </a:p>
        </p:txBody>
      </p:sp>
    </p:spTree>
    <p:extLst>
      <p:ext uri="{BB962C8B-B14F-4D97-AF65-F5344CB8AC3E}">
        <p14:creationId xmlns:p14="http://schemas.microsoft.com/office/powerpoint/2010/main" val="255715432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5000"/>
    </mc:Choice>
    <mc:Fallback xmlns="">
      <p:transition spd="slow"/>
    </mc:Fallback>
  </mc:AlternateConten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A8BF3-15C1-670E-02F4-F75A6D50A3C0}"/>
              </a:ext>
            </a:extLst>
          </p:cNvPr>
          <p:cNvSpPr>
            <a:spLocks noGrp="1"/>
          </p:cNvSpPr>
          <p:nvPr>
            <p:ph type="ctrTitle"/>
          </p:nvPr>
        </p:nvSpPr>
        <p:spPr/>
        <p:txBody>
          <a:bodyPr/>
          <a:lstStyle/>
          <a:p>
            <a:r>
              <a:rPr lang="en-US" dirty="0"/>
              <a:t>Dr. Robert C. Vander Meer</a:t>
            </a:r>
          </a:p>
        </p:txBody>
      </p:sp>
      <p:sp>
        <p:nvSpPr>
          <p:cNvPr id="3" name="Subtitle 2">
            <a:extLst>
              <a:ext uri="{FF2B5EF4-FFF2-40B4-BE49-F238E27FC236}">
                <a16:creationId xmlns:a16="http://schemas.microsoft.com/office/drawing/2014/main" id="{72E5E5AC-CB51-4DB1-0589-20BC782B24B9}"/>
              </a:ext>
            </a:extLst>
          </p:cNvPr>
          <p:cNvSpPr>
            <a:spLocks noGrp="1"/>
          </p:cNvSpPr>
          <p:nvPr>
            <p:ph type="subTitle" idx="1"/>
          </p:nvPr>
        </p:nvSpPr>
        <p:spPr/>
        <p:txBody>
          <a:bodyPr/>
          <a:lstStyle/>
          <a:p>
            <a:r>
              <a:rPr lang="en-US" sz="2400" dirty="0"/>
              <a:t>January 16, 1930 • May 30, 2024</a:t>
            </a:r>
            <a:br>
              <a:rPr lang="en-US" dirty="0"/>
            </a:br>
            <a:endParaRPr lang="en-US" dirty="0"/>
          </a:p>
        </p:txBody>
      </p:sp>
    </p:spTree>
    <p:extLst>
      <p:ext uri="{BB962C8B-B14F-4D97-AF65-F5344CB8AC3E}">
        <p14:creationId xmlns:p14="http://schemas.microsoft.com/office/powerpoint/2010/main" val="2258925292"/>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6DBFF7-097B-F261-D36E-D165FB0EEDFF}"/>
              </a:ext>
            </a:extLst>
          </p:cNvPr>
          <p:cNvPicPr>
            <a:picLocks noChangeAspect="1"/>
          </p:cNvPicPr>
          <p:nvPr/>
        </p:nvPicPr>
        <p:blipFill>
          <a:blip r:embed="rId2"/>
          <a:stretch>
            <a:fillRect/>
          </a:stretch>
        </p:blipFill>
        <p:spPr>
          <a:xfrm>
            <a:off x="2028825" y="495935"/>
            <a:ext cx="8515349" cy="5866130"/>
          </a:xfrm>
          <a:prstGeom prst="rect">
            <a:avLst/>
          </a:prstGeom>
        </p:spPr>
      </p:pic>
    </p:spTree>
    <p:extLst>
      <p:ext uri="{BB962C8B-B14F-4D97-AF65-F5344CB8AC3E}">
        <p14:creationId xmlns:p14="http://schemas.microsoft.com/office/powerpoint/2010/main" val="645933154"/>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F4BF3C-5B08-0C85-7353-003CA082E754}"/>
              </a:ext>
            </a:extLst>
          </p:cNvPr>
          <p:cNvPicPr>
            <a:picLocks noChangeAspect="1"/>
          </p:cNvPicPr>
          <p:nvPr/>
        </p:nvPicPr>
        <p:blipFill>
          <a:blip r:embed="rId2"/>
          <a:stretch>
            <a:fillRect/>
          </a:stretch>
        </p:blipFill>
        <p:spPr>
          <a:xfrm>
            <a:off x="6024562" y="282571"/>
            <a:ext cx="5618163" cy="5618163"/>
          </a:xfrm>
          <a:prstGeom prst="rect">
            <a:avLst/>
          </a:prstGeom>
        </p:spPr>
      </p:pic>
      <p:pic>
        <p:nvPicPr>
          <p:cNvPr id="5" name="Picture 4">
            <a:extLst>
              <a:ext uri="{FF2B5EF4-FFF2-40B4-BE49-F238E27FC236}">
                <a16:creationId xmlns:a16="http://schemas.microsoft.com/office/drawing/2014/main" id="{D6AB2559-A931-83BB-BAEB-3A1668A0D824}"/>
              </a:ext>
            </a:extLst>
          </p:cNvPr>
          <p:cNvPicPr>
            <a:picLocks noChangeAspect="1"/>
          </p:cNvPicPr>
          <p:nvPr/>
        </p:nvPicPr>
        <p:blipFill>
          <a:blip r:embed="rId3"/>
          <a:stretch>
            <a:fillRect/>
          </a:stretch>
        </p:blipFill>
        <p:spPr>
          <a:xfrm>
            <a:off x="549275" y="292228"/>
            <a:ext cx="5208503" cy="5608506"/>
          </a:xfrm>
          <a:prstGeom prst="rect">
            <a:avLst/>
          </a:prstGeom>
        </p:spPr>
      </p:pic>
      <p:sp>
        <p:nvSpPr>
          <p:cNvPr id="6" name="TextBox 5">
            <a:extLst>
              <a:ext uri="{FF2B5EF4-FFF2-40B4-BE49-F238E27FC236}">
                <a16:creationId xmlns:a16="http://schemas.microsoft.com/office/drawing/2014/main" id="{3F6B9E82-83E2-0464-C02E-A8DACE64BC8D}"/>
              </a:ext>
            </a:extLst>
          </p:cNvPr>
          <p:cNvSpPr txBox="1"/>
          <p:nvPr/>
        </p:nvSpPr>
        <p:spPr>
          <a:xfrm>
            <a:off x="473868" y="6072188"/>
            <a:ext cx="11101388" cy="461665"/>
          </a:xfrm>
          <a:prstGeom prst="rect">
            <a:avLst/>
          </a:prstGeom>
          <a:noFill/>
        </p:spPr>
        <p:txBody>
          <a:bodyPr wrap="square" rtlCol="0">
            <a:spAutoFit/>
          </a:bodyPr>
          <a:lstStyle/>
          <a:p>
            <a:pPr algn="ctr"/>
            <a:r>
              <a:rPr lang="en-US" sz="2400" dirty="0">
                <a:latin typeface="Optima" panose="02000503060000020004" pitchFamily="2" charset="0"/>
              </a:rPr>
              <a:t>A couple of Birthday Celebrations!</a:t>
            </a:r>
          </a:p>
        </p:txBody>
      </p:sp>
    </p:spTree>
    <p:extLst>
      <p:ext uri="{BB962C8B-B14F-4D97-AF65-F5344CB8AC3E}">
        <p14:creationId xmlns:p14="http://schemas.microsoft.com/office/powerpoint/2010/main" val="4264614611"/>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B76C99-FA56-4FFE-76BF-988DF0740552}"/>
              </a:ext>
            </a:extLst>
          </p:cNvPr>
          <p:cNvPicPr>
            <a:picLocks noChangeAspect="1"/>
          </p:cNvPicPr>
          <p:nvPr/>
        </p:nvPicPr>
        <p:blipFill>
          <a:blip r:embed="rId2"/>
          <a:stretch>
            <a:fillRect/>
          </a:stretch>
        </p:blipFill>
        <p:spPr>
          <a:xfrm>
            <a:off x="6609709" y="375444"/>
            <a:ext cx="3734437" cy="5992813"/>
          </a:xfrm>
          <a:prstGeom prst="rect">
            <a:avLst/>
          </a:prstGeom>
        </p:spPr>
      </p:pic>
      <p:sp>
        <p:nvSpPr>
          <p:cNvPr id="4" name="TextBox 3">
            <a:extLst>
              <a:ext uri="{FF2B5EF4-FFF2-40B4-BE49-F238E27FC236}">
                <a16:creationId xmlns:a16="http://schemas.microsoft.com/office/drawing/2014/main" id="{983E5E13-7843-9991-FD1F-CA3BDD8C903C}"/>
              </a:ext>
            </a:extLst>
          </p:cNvPr>
          <p:cNvSpPr txBox="1"/>
          <p:nvPr/>
        </p:nvSpPr>
        <p:spPr>
          <a:xfrm>
            <a:off x="2171697" y="1579038"/>
            <a:ext cx="3514726" cy="4154984"/>
          </a:xfrm>
          <a:prstGeom prst="rect">
            <a:avLst/>
          </a:prstGeom>
          <a:noFill/>
        </p:spPr>
        <p:txBody>
          <a:bodyPr wrap="square" rtlCol="0">
            <a:spAutoFit/>
          </a:bodyPr>
          <a:lstStyle/>
          <a:p>
            <a:pPr marL="0" marR="0" algn="l">
              <a:spcBef>
                <a:spcPts val="0"/>
              </a:spcBef>
              <a:spcAft>
                <a:spcPts val="0"/>
              </a:spcAft>
            </a:pPr>
            <a:r>
              <a:rPr lang="en-US" sz="2400" b="1" i="0" u="none" strike="noStrike" dirty="0">
                <a:solidFill>
                  <a:srgbClr val="212121"/>
                </a:solidFill>
                <a:effectLst/>
                <a:latin typeface="Optima" panose="02000503060000020004" pitchFamily="2" charset="0"/>
              </a:rPr>
              <a:t>MEMORIES</a:t>
            </a:r>
          </a:p>
          <a:p>
            <a:pPr marL="0" marR="0" algn="l">
              <a:spcBef>
                <a:spcPts val="0"/>
              </a:spcBef>
              <a:spcAft>
                <a:spcPts val="0"/>
              </a:spcAft>
            </a:pPr>
            <a:endParaRPr lang="en-US" sz="2400" b="0" i="0" u="none" strike="noStrike" dirty="0">
              <a:solidFill>
                <a:srgbClr val="212121"/>
              </a:solidFill>
              <a:effectLst/>
              <a:latin typeface="Optima" panose="02000503060000020004" pitchFamily="2" charset="0"/>
            </a:endParaRPr>
          </a:p>
          <a:p>
            <a:pPr marL="0" marR="0" algn="l">
              <a:spcBef>
                <a:spcPts val="0"/>
              </a:spcBef>
              <a:spcAft>
                <a:spcPts val="0"/>
              </a:spcAft>
            </a:pPr>
            <a:r>
              <a:rPr lang="en-US" sz="2400" b="0" i="0" u="none" strike="noStrike" dirty="0">
                <a:solidFill>
                  <a:srgbClr val="212121"/>
                </a:solidFill>
                <a:effectLst/>
                <a:latin typeface="Optima" panose="02000503060000020004" pitchFamily="2" charset="0"/>
              </a:rPr>
              <a:t>Laughter and tears,</a:t>
            </a:r>
            <a:br>
              <a:rPr lang="en-US" sz="2400" b="0" i="0" u="none" strike="noStrike" dirty="0">
                <a:solidFill>
                  <a:srgbClr val="212121"/>
                </a:solidFill>
                <a:effectLst/>
                <a:latin typeface="Optima" panose="02000503060000020004" pitchFamily="2" charset="0"/>
              </a:rPr>
            </a:br>
            <a:r>
              <a:rPr lang="en-US" sz="2400" b="0" i="0" u="none" strike="noStrike" dirty="0">
                <a:solidFill>
                  <a:srgbClr val="212121"/>
                </a:solidFill>
                <a:effectLst/>
                <a:latin typeface="Optima" panose="02000503060000020004" pitchFamily="2" charset="0"/>
              </a:rPr>
              <a:t>one heart to another</a:t>
            </a:r>
            <a:br>
              <a:rPr lang="en-US" sz="2400" b="0" i="0" u="none" strike="noStrike" dirty="0">
                <a:solidFill>
                  <a:srgbClr val="212121"/>
                </a:solidFill>
                <a:effectLst/>
                <a:latin typeface="Optima" panose="02000503060000020004" pitchFamily="2" charset="0"/>
              </a:rPr>
            </a:br>
            <a:r>
              <a:rPr lang="en-US" sz="2400" b="0" i="0" u="none" strike="noStrike" dirty="0">
                <a:solidFill>
                  <a:srgbClr val="212121"/>
                </a:solidFill>
                <a:effectLst/>
                <a:latin typeface="Optima" panose="02000503060000020004" pitchFamily="2" charset="0"/>
              </a:rPr>
              <a:t>we bonded in love</a:t>
            </a:r>
            <a:br>
              <a:rPr lang="en-US" sz="2400" b="0" i="0" u="none" strike="noStrike" dirty="0">
                <a:solidFill>
                  <a:srgbClr val="212121"/>
                </a:solidFill>
                <a:effectLst/>
                <a:latin typeface="Optima" panose="02000503060000020004" pitchFamily="2" charset="0"/>
              </a:rPr>
            </a:br>
            <a:r>
              <a:rPr lang="en-US" sz="2400" b="0" i="0" u="none" strike="noStrike" dirty="0">
                <a:solidFill>
                  <a:srgbClr val="212121"/>
                </a:solidFill>
                <a:effectLst/>
                <a:latin typeface="Optima" panose="02000503060000020004" pitchFamily="2" charset="0"/>
              </a:rPr>
              <a:t>and blossomed</a:t>
            </a:r>
            <a:br>
              <a:rPr lang="en-US" sz="2400" b="0" i="0" u="none" strike="noStrike" dirty="0">
                <a:solidFill>
                  <a:srgbClr val="212121"/>
                </a:solidFill>
                <a:effectLst/>
                <a:latin typeface="Optima" panose="02000503060000020004" pitchFamily="2" charset="0"/>
              </a:rPr>
            </a:br>
            <a:r>
              <a:rPr lang="en-US" sz="2400" b="0" i="0" u="none" strike="noStrike" dirty="0">
                <a:solidFill>
                  <a:srgbClr val="212121"/>
                </a:solidFill>
                <a:effectLst/>
                <a:latin typeface="Optima" panose="02000503060000020004" pitchFamily="2" charset="0"/>
              </a:rPr>
              <a:t>in the garden of life.</a:t>
            </a:r>
            <a:br>
              <a:rPr lang="en-US" sz="2400" b="0" i="0" u="none" strike="noStrike" dirty="0">
                <a:solidFill>
                  <a:srgbClr val="212121"/>
                </a:solidFill>
                <a:effectLst/>
                <a:latin typeface="Optima" panose="02000503060000020004" pitchFamily="2" charset="0"/>
              </a:rPr>
            </a:br>
            <a:r>
              <a:rPr lang="en-US" sz="2400" b="0" i="0" u="none" strike="noStrike" dirty="0">
                <a:solidFill>
                  <a:srgbClr val="212121"/>
                </a:solidFill>
                <a:effectLst/>
                <a:latin typeface="Optima" panose="02000503060000020004" pitchFamily="2" charset="0"/>
              </a:rPr>
              <a:t>I miss you, my dearest.</a:t>
            </a:r>
          </a:p>
          <a:p>
            <a:pPr marL="0" marR="0" algn="l">
              <a:spcBef>
                <a:spcPts val="0"/>
              </a:spcBef>
              <a:spcAft>
                <a:spcPts val="0"/>
              </a:spcAft>
            </a:pPr>
            <a:r>
              <a:rPr lang="en-US" sz="2400" b="0" i="0" u="none" strike="noStrike" dirty="0">
                <a:solidFill>
                  <a:srgbClr val="212121"/>
                </a:solidFill>
                <a:effectLst/>
                <a:latin typeface="Optima" panose="02000503060000020004" pitchFamily="2" charset="0"/>
              </a:rPr>
              <a:t>Thanks for the memories.</a:t>
            </a:r>
          </a:p>
          <a:p>
            <a:pPr marL="0" marR="0" algn="r">
              <a:spcBef>
                <a:spcPts val="0"/>
              </a:spcBef>
              <a:spcAft>
                <a:spcPts val="0"/>
              </a:spcAft>
            </a:pPr>
            <a:endParaRPr lang="en-US" sz="2400" b="0" i="1" u="none" strike="noStrike" dirty="0">
              <a:solidFill>
                <a:srgbClr val="212121"/>
              </a:solidFill>
              <a:effectLst/>
              <a:latin typeface="Optima" panose="02000503060000020004" pitchFamily="2" charset="0"/>
            </a:endParaRPr>
          </a:p>
          <a:p>
            <a:pPr marL="0" marR="0" algn="r">
              <a:spcBef>
                <a:spcPts val="0"/>
              </a:spcBef>
              <a:spcAft>
                <a:spcPts val="0"/>
              </a:spcAft>
            </a:pPr>
            <a:r>
              <a:rPr lang="en-US" sz="2400" b="0" i="1" u="none" strike="noStrike" dirty="0">
                <a:solidFill>
                  <a:srgbClr val="212121"/>
                </a:solidFill>
                <a:effectLst/>
                <a:latin typeface="Optima" panose="02000503060000020004" pitchFamily="2" charset="0"/>
              </a:rPr>
              <a:t>––Sharon Vander Meer</a:t>
            </a:r>
            <a:endParaRPr lang="en-US" sz="2400" b="0" i="0" u="none" strike="noStrike" dirty="0">
              <a:solidFill>
                <a:srgbClr val="212121"/>
              </a:solidFill>
              <a:effectLst/>
              <a:latin typeface="Optima" panose="02000503060000020004" pitchFamily="2" charset="0"/>
            </a:endParaRPr>
          </a:p>
        </p:txBody>
      </p:sp>
    </p:spTree>
    <p:extLst>
      <p:ext uri="{BB962C8B-B14F-4D97-AF65-F5344CB8AC3E}">
        <p14:creationId xmlns:p14="http://schemas.microsoft.com/office/powerpoint/2010/main" val="2604085134"/>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14CA5-E2A0-1A78-1D3B-D798AF705B7C}"/>
              </a:ext>
            </a:extLst>
          </p:cNvPr>
          <p:cNvPicPr>
            <a:picLocks noChangeAspect="1"/>
          </p:cNvPicPr>
          <p:nvPr/>
        </p:nvPicPr>
        <p:blipFill>
          <a:blip r:embed="rId2"/>
          <a:stretch>
            <a:fillRect/>
          </a:stretch>
        </p:blipFill>
        <p:spPr>
          <a:xfrm>
            <a:off x="0" y="0"/>
            <a:ext cx="5374433" cy="6858000"/>
          </a:xfrm>
          <a:prstGeom prst="rect">
            <a:avLst/>
          </a:prstGeom>
        </p:spPr>
      </p:pic>
      <p:sp>
        <p:nvSpPr>
          <p:cNvPr id="6" name="TextBox 5">
            <a:extLst>
              <a:ext uri="{FF2B5EF4-FFF2-40B4-BE49-F238E27FC236}">
                <a16:creationId xmlns:a16="http://schemas.microsoft.com/office/drawing/2014/main" id="{54FD3AF0-2585-2532-450B-9D586ACAA6EA}"/>
              </a:ext>
            </a:extLst>
          </p:cNvPr>
          <p:cNvSpPr txBox="1"/>
          <p:nvPr/>
        </p:nvSpPr>
        <p:spPr>
          <a:xfrm>
            <a:off x="6193972" y="1436915"/>
            <a:ext cx="5453741" cy="4893647"/>
          </a:xfrm>
          <a:prstGeom prst="rect">
            <a:avLst/>
          </a:prstGeom>
          <a:noFill/>
        </p:spPr>
        <p:txBody>
          <a:bodyPr wrap="square" rtlCol="0">
            <a:spAutoFit/>
          </a:bodyPr>
          <a:lstStyle/>
          <a:p>
            <a:pPr marL="0" marR="0">
              <a:spcBef>
                <a:spcPts val="0"/>
              </a:spcBef>
              <a:spcAft>
                <a:spcPts val="0"/>
              </a:spcAft>
            </a:pPr>
            <a:r>
              <a:rPr lang="en-US" sz="2400" kern="100" dirty="0">
                <a:effectLst/>
                <a:latin typeface="Optima" panose="02000503060000020004" pitchFamily="2" charset="0"/>
                <a:ea typeface="Aptos" panose="020B0004020202020204" pitchFamily="34" charset="0"/>
                <a:cs typeface="Times New Roman" panose="02020603050405020304" pitchFamily="18" charset="0"/>
              </a:rPr>
              <a:t>Among his many accomplishments, Bob served on the New Mexico Board of Examiners in Optometry for three terms, was president and legislative chair of NMOA and voted Optometrist of the Year twice, served for 10 years on the Western Interstate Commission in Higher Education, operated private practice offices in Las Vegas, Clayton and Boise City, Okla., and worked with the Lions Club of Las Vegas for decades providing free and low-cost eye wear to children and adults in need.</a:t>
            </a:r>
          </a:p>
        </p:txBody>
      </p:sp>
      <p:sp>
        <p:nvSpPr>
          <p:cNvPr id="7" name="TextBox 6">
            <a:extLst>
              <a:ext uri="{FF2B5EF4-FFF2-40B4-BE49-F238E27FC236}">
                <a16:creationId xmlns:a16="http://schemas.microsoft.com/office/drawing/2014/main" id="{BAFE17D0-D79E-F9D9-37E6-6735F8026029}"/>
              </a:ext>
            </a:extLst>
          </p:cNvPr>
          <p:cNvSpPr txBox="1"/>
          <p:nvPr/>
        </p:nvSpPr>
        <p:spPr>
          <a:xfrm>
            <a:off x="6335486" y="359229"/>
            <a:ext cx="4691743" cy="954107"/>
          </a:xfrm>
          <a:prstGeom prst="rect">
            <a:avLst/>
          </a:prstGeom>
          <a:noFill/>
        </p:spPr>
        <p:txBody>
          <a:bodyPr wrap="square" rtlCol="0">
            <a:spAutoFit/>
          </a:bodyPr>
          <a:lstStyle/>
          <a:p>
            <a:r>
              <a:rPr lang="en-US" sz="2800" dirty="0"/>
              <a:t>An Iowa Farm Boy and Successful Optometrist</a:t>
            </a:r>
          </a:p>
        </p:txBody>
      </p:sp>
    </p:spTree>
    <p:extLst>
      <p:ext uri="{BB962C8B-B14F-4D97-AF65-F5344CB8AC3E}">
        <p14:creationId xmlns:p14="http://schemas.microsoft.com/office/powerpoint/2010/main" val="1933692607"/>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3EFAFF-24A9-F890-49E3-F5EAD080E1B3}"/>
              </a:ext>
            </a:extLst>
          </p:cNvPr>
          <p:cNvPicPr>
            <a:picLocks noChangeAspect="1"/>
          </p:cNvPicPr>
          <p:nvPr/>
        </p:nvPicPr>
        <p:blipFill>
          <a:blip r:embed="rId2"/>
          <a:stretch>
            <a:fillRect/>
          </a:stretch>
        </p:blipFill>
        <p:spPr>
          <a:xfrm>
            <a:off x="4566617" y="637721"/>
            <a:ext cx="7353239" cy="4631738"/>
          </a:xfrm>
          <a:prstGeom prst="rect">
            <a:avLst/>
          </a:prstGeom>
        </p:spPr>
      </p:pic>
      <p:pic>
        <p:nvPicPr>
          <p:cNvPr id="5" name="Picture 4">
            <a:extLst>
              <a:ext uri="{FF2B5EF4-FFF2-40B4-BE49-F238E27FC236}">
                <a16:creationId xmlns:a16="http://schemas.microsoft.com/office/drawing/2014/main" id="{F578DED1-692C-54BF-2770-A0A3E41E3958}"/>
              </a:ext>
            </a:extLst>
          </p:cNvPr>
          <p:cNvPicPr>
            <a:picLocks noChangeAspect="1"/>
          </p:cNvPicPr>
          <p:nvPr/>
        </p:nvPicPr>
        <p:blipFill>
          <a:blip r:embed="rId3"/>
          <a:stretch>
            <a:fillRect/>
          </a:stretch>
        </p:blipFill>
        <p:spPr>
          <a:xfrm>
            <a:off x="503463" y="637721"/>
            <a:ext cx="3918528" cy="4707163"/>
          </a:xfrm>
          <a:prstGeom prst="rect">
            <a:avLst/>
          </a:prstGeom>
        </p:spPr>
      </p:pic>
      <p:sp>
        <p:nvSpPr>
          <p:cNvPr id="7" name="TextBox 6">
            <a:extLst>
              <a:ext uri="{FF2B5EF4-FFF2-40B4-BE49-F238E27FC236}">
                <a16:creationId xmlns:a16="http://schemas.microsoft.com/office/drawing/2014/main" id="{08F01EF6-3A8C-323B-0112-03623D8DF398}"/>
              </a:ext>
            </a:extLst>
          </p:cNvPr>
          <p:cNvSpPr txBox="1"/>
          <p:nvPr/>
        </p:nvSpPr>
        <p:spPr>
          <a:xfrm>
            <a:off x="503463" y="5486400"/>
            <a:ext cx="11307537" cy="461665"/>
          </a:xfrm>
          <a:prstGeom prst="rect">
            <a:avLst/>
          </a:prstGeom>
          <a:noFill/>
        </p:spPr>
        <p:txBody>
          <a:bodyPr wrap="square" rtlCol="0">
            <a:spAutoFit/>
          </a:bodyPr>
          <a:lstStyle/>
          <a:p>
            <a:pPr algn="ctr"/>
            <a:r>
              <a:rPr lang="en-US" sz="2400" dirty="0">
                <a:latin typeface="Optima" panose="02000503060000020004" pitchFamily="2" charset="0"/>
              </a:rPr>
              <a:t>Charles and Kate Vander Meer and Bob with his brothers, Willis and Roy.</a:t>
            </a:r>
          </a:p>
        </p:txBody>
      </p:sp>
    </p:spTree>
    <p:extLst>
      <p:ext uri="{BB962C8B-B14F-4D97-AF65-F5344CB8AC3E}">
        <p14:creationId xmlns:p14="http://schemas.microsoft.com/office/powerpoint/2010/main" val="1815109348"/>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30F859-CE3C-CDFD-D2C5-F73C1F43ACBE}"/>
              </a:ext>
            </a:extLst>
          </p:cNvPr>
          <p:cNvPicPr>
            <a:picLocks noChangeAspect="1"/>
          </p:cNvPicPr>
          <p:nvPr/>
        </p:nvPicPr>
        <p:blipFill>
          <a:blip r:embed="rId2"/>
          <a:stretch>
            <a:fillRect/>
          </a:stretch>
        </p:blipFill>
        <p:spPr>
          <a:xfrm>
            <a:off x="-1" y="271468"/>
            <a:ext cx="5043173" cy="3686175"/>
          </a:xfrm>
          <a:prstGeom prst="rect">
            <a:avLst/>
          </a:prstGeom>
        </p:spPr>
      </p:pic>
      <p:pic>
        <p:nvPicPr>
          <p:cNvPr id="9" name="Picture 8">
            <a:extLst>
              <a:ext uri="{FF2B5EF4-FFF2-40B4-BE49-F238E27FC236}">
                <a16:creationId xmlns:a16="http://schemas.microsoft.com/office/drawing/2014/main" id="{35BC744F-7D9B-3FB3-0CE4-CEE8E0EEFB28}"/>
              </a:ext>
            </a:extLst>
          </p:cNvPr>
          <p:cNvPicPr>
            <a:picLocks noChangeAspect="1"/>
          </p:cNvPicPr>
          <p:nvPr/>
        </p:nvPicPr>
        <p:blipFill>
          <a:blip r:embed="rId3"/>
          <a:stretch>
            <a:fillRect/>
          </a:stretch>
        </p:blipFill>
        <p:spPr>
          <a:xfrm>
            <a:off x="4419600" y="271468"/>
            <a:ext cx="7546275" cy="6029320"/>
          </a:xfrm>
          <a:prstGeom prst="rect">
            <a:avLst/>
          </a:prstGeom>
        </p:spPr>
      </p:pic>
      <p:sp>
        <p:nvSpPr>
          <p:cNvPr id="10" name="TextBox 9">
            <a:extLst>
              <a:ext uri="{FF2B5EF4-FFF2-40B4-BE49-F238E27FC236}">
                <a16:creationId xmlns:a16="http://schemas.microsoft.com/office/drawing/2014/main" id="{D8454457-3108-7E4A-C882-140D310B1FA8}"/>
              </a:ext>
            </a:extLst>
          </p:cNvPr>
          <p:cNvSpPr txBox="1"/>
          <p:nvPr/>
        </p:nvSpPr>
        <p:spPr>
          <a:xfrm>
            <a:off x="419100" y="4619385"/>
            <a:ext cx="4000500" cy="1200329"/>
          </a:xfrm>
          <a:prstGeom prst="rect">
            <a:avLst/>
          </a:prstGeom>
          <a:noFill/>
        </p:spPr>
        <p:txBody>
          <a:bodyPr wrap="square" rtlCol="0">
            <a:spAutoFit/>
          </a:bodyPr>
          <a:lstStyle/>
          <a:p>
            <a:r>
              <a:rPr lang="en-US" sz="2400" dirty="0">
                <a:latin typeface="Optima" panose="02000503060000020004" pitchFamily="2" charset="0"/>
              </a:rPr>
              <a:t>Bob was proud of his education and his  61-year career as an optometrist. </a:t>
            </a:r>
          </a:p>
        </p:txBody>
      </p:sp>
    </p:spTree>
    <p:extLst>
      <p:ext uri="{BB962C8B-B14F-4D97-AF65-F5344CB8AC3E}">
        <p14:creationId xmlns:p14="http://schemas.microsoft.com/office/powerpoint/2010/main" val="4216693516"/>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2CA79F-F238-4DA2-9C7D-172AB9535A2F}"/>
              </a:ext>
            </a:extLst>
          </p:cNvPr>
          <p:cNvPicPr>
            <a:picLocks noChangeAspect="1"/>
          </p:cNvPicPr>
          <p:nvPr/>
        </p:nvPicPr>
        <p:blipFill>
          <a:blip r:embed="rId2"/>
          <a:stretch>
            <a:fillRect/>
          </a:stretch>
        </p:blipFill>
        <p:spPr>
          <a:xfrm>
            <a:off x="2149189" y="0"/>
            <a:ext cx="7772400" cy="6752682"/>
          </a:xfrm>
          <a:prstGeom prst="rect">
            <a:avLst/>
          </a:prstGeom>
        </p:spPr>
      </p:pic>
    </p:spTree>
    <p:extLst>
      <p:ext uri="{BB962C8B-B14F-4D97-AF65-F5344CB8AC3E}">
        <p14:creationId xmlns:p14="http://schemas.microsoft.com/office/powerpoint/2010/main" val="1849598620"/>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056ACB-4A62-12F6-040B-25E461F5984B}"/>
              </a:ext>
            </a:extLst>
          </p:cNvPr>
          <p:cNvPicPr>
            <a:picLocks noChangeAspect="1"/>
          </p:cNvPicPr>
          <p:nvPr/>
        </p:nvPicPr>
        <p:blipFill>
          <a:blip r:embed="rId2"/>
          <a:stretch>
            <a:fillRect/>
          </a:stretch>
        </p:blipFill>
        <p:spPr>
          <a:xfrm>
            <a:off x="7067983" y="0"/>
            <a:ext cx="5124017" cy="6858000"/>
          </a:xfrm>
          <a:prstGeom prst="rect">
            <a:avLst/>
          </a:prstGeom>
        </p:spPr>
      </p:pic>
      <p:sp>
        <p:nvSpPr>
          <p:cNvPr id="4" name="TextBox 3">
            <a:extLst>
              <a:ext uri="{FF2B5EF4-FFF2-40B4-BE49-F238E27FC236}">
                <a16:creationId xmlns:a16="http://schemas.microsoft.com/office/drawing/2014/main" id="{C4F0AFAD-254B-4BE9-DB67-A31F75F4A001}"/>
              </a:ext>
            </a:extLst>
          </p:cNvPr>
          <p:cNvSpPr txBox="1"/>
          <p:nvPr/>
        </p:nvSpPr>
        <p:spPr>
          <a:xfrm>
            <a:off x="1028700" y="1443038"/>
            <a:ext cx="4686300" cy="3785652"/>
          </a:xfrm>
          <a:prstGeom prst="rect">
            <a:avLst/>
          </a:prstGeom>
          <a:noFill/>
        </p:spPr>
        <p:txBody>
          <a:bodyPr wrap="square" rtlCol="0">
            <a:spAutoFit/>
          </a:bodyPr>
          <a:lstStyle/>
          <a:p>
            <a:r>
              <a:rPr lang="en-US" sz="2400" dirty="0">
                <a:latin typeface="Optima" panose="02000503060000020004" pitchFamily="2" charset="0"/>
              </a:rPr>
              <a:t>Bob received a seven-year deferment to attend college and optometry school and paid it back by serving in the army, stationed first at Beaumont Hospital in El Paso and later at Holloman AFB where he not only worked with humans, he also worked with chimpanzees, among them HAM, the chimp who went into space.</a:t>
            </a:r>
          </a:p>
        </p:txBody>
      </p:sp>
    </p:spTree>
    <p:extLst>
      <p:ext uri="{BB962C8B-B14F-4D97-AF65-F5344CB8AC3E}">
        <p14:creationId xmlns:p14="http://schemas.microsoft.com/office/powerpoint/2010/main" val="2135802190"/>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EF163B-F56D-98FC-8059-E320D0BE0B36}"/>
              </a:ext>
            </a:extLst>
          </p:cNvPr>
          <p:cNvPicPr>
            <a:picLocks noChangeAspect="1"/>
          </p:cNvPicPr>
          <p:nvPr/>
        </p:nvPicPr>
        <p:blipFill>
          <a:blip r:embed="rId2"/>
          <a:stretch>
            <a:fillRect/>
          </a:stretch>
        </p:blipFill>
        <p:spPr>
          <a:xfrm>
            <a:off x="555625" y="473074"/>
            <a:ext cx="7066778" cy="5813425"/>
          </a:xfrm>
          <a:prstGeom prst="rect">
            <a:avLst/>
          </a:prstGeom>
        </p:spPr>
      </p:pic>
      <p:sp>
        <p:nvSpPr>
          <p:cNvPr id="4" name="TextBox 3">
            <a:extLst>
              <a:ext uri="{FF2B5EF4-FFF2-40B4-BE49-F238E27FC236}">
                <a16:creationId xmlns:a16="http://schemas.microsoft.com/office/drawing/2014/main" id="{324CDA02-136D-96DC-822A-7DDB466C148D}"/>
              </a:ext>
            </a:extLst>
          </p:cNvPr>
          <p:cNvSpPr txBox="1"/>
          <p:nvPr/>
        </p:nvSpPr>
        <p:spPr>
          <a:xfrm>
            <a:off x="8158162" y="2257433"/>
            <a:ext cx="3400425" cy="1938992"/>
          </a:xfrm>
          <a:prstGeom prst="rect">
            <a:avLst/>
          </a:prstGeom>
          <a:noFill/>
        </p:spPr>
        <p:txBody>
          <a:bodyPr wrap="square" rtlCol="0">
            <a:spAutoFit/>
          </a:bodyPr>
          <a:lstStyle/>
          <a:p>
            <a:r>
              <a:rPr lang="en-US" sz="2400" dirty="0">
                <a:latin typeface="Optima" panose="02000503060000020004" pitchFamily="2" charset="0"/>
              </a:rPr>
              <a:t>Bob married his dear wife Sharon, December 29, 1980. Pictured here with Sharon’s brother Marc, and his wife Lisa.</a:t>
            </a:r>
          </a:p>
        </p:txBody>
      </p:sp>
    </p:spTree>
    <p:extLst>
      <p:ext uri="{BB962C8B-B14F-4D97-AF65-F5344CB8AC3E}">
        <p14:creationId xmlns:p14="http://schemas.microsoft.com/office/powerpoint/2010/main" val="1210006353"/>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206FAF-27C3-26AA-585E-FB3ED2796225}"/>
              </a:ext>
            </a:extLst>
          </p:cNvPr>
          <p:cNvPicPr>
            <a:picLocks noChangeAspect="1"/>
          </p:cNvPicPr>
          <p:nvPr/>
        </p:nvPicPr>
        <p:blipFill>
          <a:blip r:embed="rId2"/>
          <a:stretch>
            <a:fillRect/>
          </a:stretch>
        </p:blipFill>
        <p:spPr>
          <a:xfrm>
            <a:off x="5979968" y="469899"/>
            <a:ext cx="5621506" cy="4587875"/>
          </a:xfrm>
          <a:prstGeom prst="rect">
            <a:avLst/>
          </a:prstGeom>
        </p:spPr>
      </p:pic>
      <p:pic>
        <p:nvPicPr>
          <p:cNvPr id="5" name="Picture 4">
            <a:extLst>
              <a:ext uri="{FF2B5EF4-FFF2-40B4-BE49-F238E27FC236}">
                <a16:creationId xmlns:a16="http://schemas.microsoft.com/office/drawing/2014/main" id="{6F17E327-6BB0-83CF-5185-3F62CB42A7EB}"/>
              </a:ext>
            </a:extLst>
          </p:cNvPr>
          <p:cNvPicPr>
            <a:picLocks noChangeAspect="1"/>
          </p:cNvPicPr>
          <p:nvPr/>
        </p:nvPicPr>
        <p:blipFill>
          <a:blip r:embed="rId3"/>
          <a:stretch>
            <a:fillRect/>
          </a:stretch>
        </p:blipFill>
        <p:spPr>
          <a:xfrm>
            <a:off x="761999" y="469899"/>
            <a:ext cx="5217969" cy="4587875"/>
          </a:xfrm>
          <a:prstGeom prst="rect">
            <a:avLst/>
          </a:prstGeom>
        </p:spPr>
      </p:pic>
      <p:sp>
        <p:nvSpPr>
          <p:cNvPr id="6" name="TextBox 5">
            <a:extLst>
              <a:ext uri="{FF2B5EF4-FFF2-40B4-BE49-F238E27FC236}">
                <a16:creationId xmlns:a16="http://schemas.microsoft.com/office/drawing/2014/main" id="{47935DEB-2120-CF26-A8B0-923D794DB1B3}"/>
              </a:ext>
            </a:extLst>
          </p:cNvPr>
          <p:cNvSpPr txBox="1"/>
          <p:nvPr/>
        </p:nvSpPr>
        <p:spPr>
          <a:xfrm>
            <a:off x="761999" y="5214938"/>
            <a:ext cx="10839475" cy="1200329"/>
          </a:xfrm>
          <a:prstGeom prst="rect">
            <a:avLst/>
          </a:prstGeom>
          <a:noFill/>
        </p:spPr>
        <p:txBody>
          <a:bodyPr wrap="square" rtlCol="0">
            <a:spAutoFit/>
          </a:bodyPr>
          <a:lstStyle/>
          <a:p>
            <a:r>
              <a:rPr lang="en-US" sz="2400" dirty="0">
                <a:latin typeface="Optima" panose="02000503060000020004" pitchFamily="2" charset="0"/>
              </a:rPr>
              <a:t>Rotary Club of Las Vegas was one of Bob’s favorite things to do away from work. He served as president, club service chair and was sponsor of the the golf tournament for many years.</a:t>
            </a:r>
          </a:p>
        </p:txBody>
      </p:sp>
    </p:spTree>
    <p:extLst>
      <p:ext uri="{BB962C8B-B14F-4D97-AF65-F5344CB8AC3E}">
        <p14:creationId xmlns:p14="http://schemas.microsoft.com/office/powerpoint/2010/main" val="1456179230"/>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DF12A8-5C07-8535-FFD7-8AEBCB065F2B}"/>
              </a:ext>
            </a:extLst>
          </p:cNvPr>
          <p:cNvPicPr>
            <a:picLocks noChangeAspect="1"/>
          </p:cNvPicPr>
          <p:nvPr/>
        </p:nvPicPr>
        <p:blipFill>
          <a:blip r:embed="rId2"/>
          <a:stretch>
            <a:fillRect/>
          </a:stretch>
        </p:blipFill>
        <p:spPr>
          <a:xfrm>
            <a:off x="7229476" y="593707"/>
            <a:ext cx="4064000" cy="4064000"/>
          </a:xfrm>
          <a:prstGeom prst="rect">
            <a:avLst/>
          </a:prstGeom>
        </p:spPr>
      </p:pic>
      <p:pic>
        <p:nvPicPr>
          <p:cNvPr id="3" name="Picture 2">
            <a:extLst>
              <a:ext uri="{FF2B5EF4-FFF2-40B4-BE49-F238E27FC236}">
                <a16:creationId xmlns:a16="http://schemas.microsoft.com/office/drawing/2014/main" id="{2FBF1541-D530-612D-DD77-BB75BC5C920A}"/>
              </a:ext>
            </a:extLst>
          </p:cNvPr>
          <p:cNvPicPr>
            <a:picLocks noChangeAspect="1"/>
          </p:cNvPicPr>
          <p:nvPr/>
        </p:nvPicPr>
        <p:blipFill>
          <a:blip r:embed="rId3"/>
          <a:stretch>
            <a:fillRect/>
          </a:stretch>
        </p:blipFill>
        <p:spPr>
          <a:xfrm>
            <a:off x="898524" y="775475"/>
            <a:ext cx="4933951" cy="3700463"/>
          </a:xfrm>
          <a:prstGeom prst="rect">
            <a:avLst/>
          </a:prstGeom>
        </p:spPr>
      </p:pic>
      <p:sp>
        <p:nvSpPr>
          <p:cNvPr id="4" name="TextBox 3">
            <a:extLst>
              <a:ext uri="{FF2B5EF4-FFF2-40B4-BE49-F238E27FC236}">
                <a16:creationId xmlns:a16="http://schemas.microsoft.com/office/drawing/2014/main" id="{5FE4CF9D-BF8E-DC7F-DFC0-4D8178E2DCB5}"/>
              </a:ext>
            </a:extLst>
          </p:cNvPr>
          <p:cNvSpPr txBox="1"/>
          <p:nvPr/>
        </p:nvSpPr>
        <p:spPr>
          <a:xfrm>
            <a:off x="898524" y="4900621"/>
            <a:ext cx="10394952" cy="830997"/>
          </a:xfrm>
          <a:prstGeom prst="rect">
            <a:avLst/>
          </a:prstGeom>
          <a:noFill/>
        </p:spPr>
        <p:txBody>
          <a:bodyPr wrap="square" rtlCol="0">
            <a:spAutoFit/>
          </a:bodyPr>
          <a:lstStyle/>
          <a:p>
            <a:r>
              <a:rPr lang="en-US" sz="2400" dirty="0">
                <a:latin typeface="Optima" panose="02000503060000020004" pitchFamily="2" charset="0"/>
              </a:rPr>
              <a:t>After 61 years in practice, 51 as an independent practitioner and 10 working with Eye Associates of New Mexico, Bob retired in 2015.</a:t>
            </a:r>
          </a:p>
        </p:txBody>
      </p:sp>
    </p:spTree>
    <p:extLst>
      <p:ext uri="{BB962C8B-B14F-4D97-AF65-F5344CB8AC3E}">
        <p14:creationId xmlns:p14="http://schemas.microsoft.com/office/powerpoint/2010/main" val="4010654684"/>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10B6F4"/>
      </a:accent1>
      <a:accent2>
        <a:srgbClr val="3C78C3"/>
      </a:accent2>
      <a:accent3>
        <a:srgbClr val="9F52D0"/>
      </a:accent3>
      <a:accent4>
        <a:srgbClr val="D64198"/>
      </a:accent4>
      <a:accent5>
        <a:srgbClr val="DA2228"/>
      </a:accent5>
      <a:accent6>
        <a:srgbClr val="F18318"/>
      </a:accent6>
      <a:hlink>
        <a:srgbClr val="38DDEC"/>
      </a:hlink>
      <a:folHlink>
        <a:srgbClr val="A8DEE8"/>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CB9708-C445-4049-9D7F-4C8684E69AF3}"/>
    </a:ext>
  </a:extLst>
</a:theme>
</file>

<file path=docProps/app.xml><?xml version="1.0" encoding="utf-8"?>
<Properties xmlns="http://schemas.openxmlformats.org/officeDocument/2006/extended-properties" xmlns:vt="http://schemas.openxmlformats.org/officeDocument/2006/docPropsVTypes">
  <Template>Atlas</Template>
  <TotalTime>105</TotalTime>
  <Words>334</Words>
  <Application>Microsoft Macintosh PowerPoint</Application>
  <PresentationFormat>Widescreen</PresentationFormat>
  <Paragraphs>17</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Calibri Light</vt:lpstr>
      <vt:lpstr>Optima</vt:lpstr>
      <vt:lpstr>Rockwell</vt:lpstr>
      <vt:lpstr>Wingdings</vt:lpstr>
      <vt:lpstr>Atlas</vt:lpstr>
      <vt:lpstr>Dr. Robert C. Vander Meer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Sharon Vander Meer</dc:creator>
  <cp:lastModifiedBy>Sharon Vander Meer</cp:lastModifiedBy>
  <cp:revision>5</cp:revision>
  <dcterms:created xsi:type="dcterms:W3CDTF">2024-06-06T20:31:14Z</dcterms:created>
  <dcterms:modified xsi:type="dcterms:W3CDTF">2024-06-07T19:50:56Z</dcterms:modified>
</cp:coreProperties>
</file>